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1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Asara B’Tevet</a:t>
            </a:r>
            <a:endParaRPr lang="he-IL" sz="66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8306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Megillat Esther on the backdrop of Zecharya</a:t>
            </a:r>
            <a:endParaRPr lang="he-IL" sz="36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G-d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invites His people back to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Yerushalayim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to make His Name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great but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the people don't come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. This is comparable to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a king inviting his trophy wife to a party to show her off and she refuses to come.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אסתר ט</a:t>
            </a:r>
            <a:endParaRPr lang="he-IL" b="1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וַתִּכְתֹּב אֶסְתֵּר הַמַּלְכָּה בַת-אֲבִיחַיִל וּמָרְדֳּכַי הַיְּהוּדִי אֶת-כָּל-תֹּקֶף לְקַיֵּם אֵת אִגֶּרֶת הַפֻּרִים הַזֹּאת הַשֵּׁנִית.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וַיִּשְׁלַח סְפָרִים אֶל-כָּל-הַיְּהוּדִים אֶל-שֶׁבַע וְעֶשְׂרִים וּמֵאָה מְדִינָה מַלְכוּת אֲחַשְׁוֵרוֹשׁ </a:t>
            </a:r>
            <a:r>
              <a:rPr lang="he-IL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דִּבְרֵי שָׁלוֹם וֶאֱמֶת.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לְקַיֵּם אֶת-יְמֵי הַפֻּרִים הָאֵלֶּה בִּזְמַנֵּיהֶם כַּאֲשֶׁר קִיַּם עֲלֵיהֶם מָרְדֳּכַי הַיְּהוּדִי וְאֶסְתֵּר הַמַּלְכָּה וְכַאֲשֶׁר קִיְּמוּ עַל-נַפְשָׁם וְעַל-זַרְעָם דִּבְרֵי הַצּוֹמוֹת וְזַעֲקָתָם.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וּמַאֲמַר אֶסְתֵּר קִיַּם דִּבְרֵי הַפֻּרִים הָאֵלֶּה וְנִכְתָּב בַּסֵּפֶר.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According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to Zecharya, shalom and emet are in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Yerushalayim.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Matanot L'evyonim and Mishloach manot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are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practising emet and shalom. </a:t>
            </a:r>
            <a:endParaRPr lang="en-GB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2"/>
                </a:solidFill>
              </a:rPr>
              <a:t>Just </a:t>
            </a:r>
            <a:r>
              <a:rPr lang="en-GB" b="1" dirty="0">
                <a:solidFill>
                  <a:schemeClr val="accent2"/>
                </a:solidFill>
              </a:rPr>
              <a:t>like the Jews took upon themselves 4 fast days to remember </a:t>
            </a:r>
            <a:r>
              <a:rPr lang="en-GB" b="1" dirty="0" smtClean="0">
                <a:solidFill>
                  <a:schemeClr val="accent2"/>
                </a:solidFill>
              </a:rPr>
              <a:t>Yerushalayim, here they </a:t>
            </a:r>
            <a:r>
              <a:rPr lang="en-GB" b="1" dirty="0">
                <a:solidFill>
                  <a:schemeClr val="accent2"/>
                </a:solidFill>
              </a:rPr>
              <a:t>have a feast to remember </a:t>
            </a:r>
            <a:r>
              <a:rPr lang="en-GB" b="1" dirty="0" smtClean="0">
                <a:solidFill>
                  <a:schemeClr val="accent2"/>
                </a:solidFill>
              </a:rPr>
              <a:t>Yerushalayim</a:t>
            </a:r>
            <a:r>
              <a:rPr lang="en-GB" b="1" dirty="0">
                <a:solidFill>
                  <a:schemeClr val="accent2"/>
                </a:solidFill>
              </a:rPr>
              <a:t>. </a:t>
            </a:r>
            <a:r>
              <a:rPr lang="en-GB" b="1" dirty="0" smtClean="0">
                <a:solidFill>
                  <a:schemeClr val="accent2"/>
                </a:solidFill>
              </a:rPr>
              <a:t>The idea of a </a:t>
            </a:r>
            <a:r>
              <a:rPr lang="en-GB" b="1" dirty="0">
                <a:solidFill>
                  <a:schemeClr val="accent2"/>
                </a:solidFill>
              </a:rPr>
              <a:t>fast turning into a feast day is from Zecharya</a:t>
            </a:r>
            <a:r>
              <a:rPr lang="en-GB" b="1" dirty="0" smtClean="0">
                <a:solidFill>
                  <a:schemeClr val="accent2"/>
                </a:solidFill>
              </a:rPr>
              <a:t>.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42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36775"/>
          </a:xfrm>
        </p:spPr>
        <p:txBody>
          <a:bodyPr>
            <a:noAutofit/>
          </a:bodyPr>
          <a:lstStyle/>
          <a:p>
            <a:r>
              <a:rPr lang="en-GB" sz="6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Connection to Birchot HaShachar</a:t>
            </a:r>
            <a:endParaRPr lang="he-IL" sz="60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90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Mission Statement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 </a:t>
            </a:r>
            <a:r>
              <a:rPr lang="he-IL" sz="2400" b="1" dirty="0" smtClean="0">
                <a:cs typeface="David" pitchFamily="34" charset="-79"/>
              </a:rPr>
              <a:t>דברים </a:t>
            </a:r>
            <a:r>
              <a:rPr lang="he-IL" sz="2400" b="1" dirty="0">
                <a:cs typeface="David" pitchFamily="34" charset="-79"/>
              </a:rPr>
              <a:t>י</a:t>
            </a:r>
            <a:endParaRPr lang="en-US" sz="24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יב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וְעַתָּה יִשְׂרָאֵל מָה יְהוָה אֱלֹהֶיךָ שֹׁאֵל מֵעִמָּךְ כִּי אִם-לְיִרְאָה אֶת-יְהוָה אֱלֹהֶיךָ לָלֶכֶת בְּכָל-דְּרָכָיו וּלְאַהֲבָה אֹתוֹ וְלַעֲבֹד אֶת-יְהוָה אֱלֹהֶיךָ בְּכָל-לְבָבְךָ וּבְכָל-נַפְשֶׁךָ.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cs typeface="David" pitchFamily="34" charset="-79"/>
              </a:rPr>
              <a:t>The same message as Zecharya:</a:t>
            </a: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כִּי יְהוָה אֱלֹהֵיכֶם הוּא אֱלֹהֵי הָאֱלֹהִים וַאֲדֹנֵי הָאֲדֹנִים הָאֵל הַגָּדֹל הַגִּבֹּר וְהַנּוֹרָא אֲשֶׁר לֹא-יִשָּׂא פָנִים וְלֹא יִקַּח שֹׁחַד. </a:t>
            </a:r>
            <a:r>
              <a:rPr lang="he-IL" sz="2400" b="1" dirty="0">
                <a:cs typeface="David" pitchFamily="34" charset="-79"/>
              </a:rPr>
              <a:t>יח</a:t>
            </a:r>
            <a:r>
              <a:rPr lang="he-IL" sz="2400" dirty="0">
                <a:cs typeface="David" pitchFamily="34" charset="-79"/>
              </a:rPr>
              <a:t> עֹשֶׂה מִשְׁפַּט יָתוֹם וְאַלְמָנָה וְאֹהֵב גֵּר לָתֶת לוֹ לֶחֶם וְשִׂמְלָה. </a:t>
            </a:r>
            <a:r>
              <a:rPr lang="he-IL" sz="2400" b="1" dirty="0">
                <a:cs typeface="David" pitchFamily="34" charset="-79"/>
              </a:rPr>
              <a:t>יט</a:t>
            </a:r>
            <a:r>
              <a:rPr lang="he-IL" sz="2400" dirty="0">
                <a:cs typeface="David" pitchFamily="34" charset="-79"/>
              </a:rPr>
              <a:t> וַאֲהַבְתֶּם אֶת-הַגֵּר כִּי-גֵרִים הֱיִיתֶם בְּאֶרֶץ מִצְרָיִם. </a:t>
            </a:r>
            <a:r>
              <a:rPr lang="he-IL" sz="2400" b="1" dirty="0">
                <a:cs typeface="David" pitchFamily="34" charset="-79"/>
              </a:rPr>
              <a:t>כ</a:t>
            </a:r>
            <a:r>
              <a:rPr lang="he-IL" sz="2400" dirty="0">
                <a:cs typeface="David" pitchFamily="34" charset="-79"/>
              </a:rPr>
              <a:t> אֶת-יְהוָה אֱלֹהֶיךָ תִּירָא אֹתוֹ תַעֲבֹד וּבוֹ תִדְבָּק וּבִשְׁמוֹ תִּשָּׁבֵעַ. </a:t>
            </a:r>
            <a:r>
              <a:rPr lang="he-IL" sz="2400" b="1" dirty="0">
                <a:cs typeface="David" pitchFamily="34" charset="-79"/>
              </a:rPr>
              <a:t>כא</a:t>
            </a:r>
            <a:r>
              <a:rPr lang="he-IL" sz="2400" dirty="0">
                <a:cs typeface="David" pitchFamily="34" charset="-79"/>
              </a:rPr>
              <a:t> הוּא תְהִלָּתְךָ וְהוּא אֱלֹהֶיךָ אֲשֶׁר-עָשָׂה אִתְּךָ אֶת-הַגְּדֹלֹת וְאֶת-הַנּוֹרָאֹת הָאֵלֶּה אֲשֶׁר רָאוּ עֵינֶיךָ. </a:t>
            </a:r>
            <a:r>
              <a:rPr lang="he-IL" sz="2400" b="1" dirty="0">
                <a:cs typeface="David" pitchFamily="34" charset="-79"/>
              </a:rPr>
              <a:t>כב</a:t>
            </a:r>
            <a:r>
              <a:rPr lang="he-IL" sz="2400" dirty="0">
                <a:cs typeface="David" pitchFamily="34" charset="-79"/>
              </a:rPr>
              <a:t> בְּשִׁבְעִים נֶפֶשׁ יָרְדוּ אֲבֹתֶיךָ מִצְרָיְמָה וְעַתָּה שָׂמְךָ יְהוָה אֱלֹהֶיךָ כְּכוֹכְבֵי הַשָּׁמַיִם לָרֹב.</a:t>
            </a:r>
            <a:endParaRPr lang="en-US" sz="24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Making 100 brachot a day means that all your </a:t>
            </a: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actions are in the service of 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G-d. 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We </a:t>
            </a: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t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ake </a:t>
            </a: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mundane actions and 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use them </a:t>
            </a: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as reminder of how we serve 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G-d.</a:t>
            </a:r>
            <a:endParaRPr lang="he-IL" sz="2400" b="1" dirty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6248400" y="990600"/>
            <a:ext cx="1371600" cy="914400"/>
          </a:xfrm>
          <a:prstGeom prst="down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דרש:</a:t>
            </a:r>
          </a:p>
          <a:p>
            <a:pPr algn="ctr"/>
            <a:r>
              <a:rPr lang="he-IL" dirty="0" smtClean="0"/>
              <a:t>מה = מאה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8090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ברכות השחר</a:t>
            </a:r>
            <a:endParaRPr lang="he-IL" sz="60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בָּרוּךְ אַתָּה ה' אֱלהֵינוּ מֶלֶךְ </a:t>
            </a:r>
            <a:r>
              <a:rPr lang="he-IL" dirty="0" smtClean="0">
                <a:solidFill>
                  <a:schemeClr val="tx1"/>
                </a:solidFill>
              </a:rPr>
              <a:t>הָעולָם הַנּותֵן </a:t>
            </a:r>
            <a:r>
              <a:rPr lang="he-IL" dirty="0">
                <a:solidFill>
                  <a:schemeClr val="tx1"/>
                </a:solidFill>
              </a:rPr>
              <a:t>לַיָּעֵף כּחַ:</a:t>
            </a:r>
            <a:endParaRPr lang="en-US" dirty="0">
              <a:solidFill>
                <a:schemeClr val="tx1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3960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– </a:t>
            </a:r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Books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Yeshayahu ends with Perek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לה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. Perakim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לו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 to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לח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 are an appendix explaining how the nevuot came true.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Perek 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מ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starts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a new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book of 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נחמה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and call for action.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Nevua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tells you that G-d is behind the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events of Koresh. 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-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G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-d is redeeming Yaakov</a:t>
            </a:r>
            <a:r>
              <a:rPr lang="he-IL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פרק מח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כ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צְאוּ מִבָּבֶל בִּרְחוּ מִכַּשְׂדִּים בְּקוֹל רִנָּה הַגִּידוּ הַשְׁמִיעוּ זֹאת הוֹצִיאוּהָ עַד-קְצֵה הָאָרֶץ אִמְרוּ גָּאַל יְהוָה עַבְדּוֹ יַעֲקֹב. 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כא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וְלֹא צָמְאוּ בָּחֳרָבוֹת הוֹלִיכָם מַיִם מִצּוּר הִזִּיל לָמוֹ וַיִּבְקַע-צוּר וַיָּזֻבוּ מָיִם. 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כב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אֵין שָׁלוֹם אָמַר יְהוָה לָרְשָׁעִים.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307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the Time Period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Koresh has risen to power.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The people have reason to believe that G-d had abandoned them.</a:t>
            </a:r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The people davened but G-d didn’t answer them. They think the main thing G-d wants is prayer. Yeshayahu tells them the main thing G-d wants is an improvement in their behaviour.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The job of the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navi is to tell them that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G-d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did not abandon them.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Now He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is redeeming them.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46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מ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They had a right to complain.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נַחֲמוּ נַחֲמוּ עַמִּי יֹאמַר אֱלֹהֵיכֶם.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דַּבְּרוּ עַל-לֵב יְרוּשָׁלִַם וְקִרְאוּ אֵלֶיהָ כִּי מָלְאָה צְבָאָהּ כִּי נִרְצָה עֲו‍ֹנָהּ כִּי לָקְחָה מִיַּד יְהוָה כִּפְלַיִם בְּכָל-חַטֹּאתֶיהָ.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קוֹל קוֹרֵא בַּמִּדְבָּר פַּנּוּ דֶּרֶךְ יְהוָה יַשְּׁרוּ בָּעֲרָבָה מְסִלָּה לֵאלֹהֵינוּ.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כָּל-גֶּיא יִנָּשֵׂא וְכָל-הַר וְגִבְעָה יִשְׁפָּלוּ וְהָיָה הֶעָקֹב לְמִישׁוֹר וְהָרְכָסִים לְבִקְעָה.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וְנִגְלָה כְּבוֹד יְהוָה וְרָאוּ כָל-בָּשָׂר יַחְדָּו כִּי פִּי יְהוָה דִּבֵּר.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Tell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cities of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Yerushalayim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that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is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returning.</a:t>
            </a:r>
            <a:endParaRPr lang="en-US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עַל הַר-גָּבֹהַּ עֲלִי-לָךְ מְבַשֶּׂרֶת צִיּוֹן הָרִימִי בַכֹּחַ קוֹלֵךְ מְבַשֶּׂרֶת יְרוּשָׁלִָם הָרִימִי אַל-תִּירָאִי אִמְרִי לְעָרֵי יְהוּדָה הִנֵּה אֱלֹהֵיכֶם.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Am Yisrael say G-d doesn’t care about them. But G-d controls everything and gives the tired strength.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לָמָּה תֹאמַר יַעֲקֹב וּתְדַבֵּר יִשְׂרָאֵל נִסְתְּרָה דַרְכִּי מֵיְהוָה וּמֵאֱלֹהַי מִשְׁפָּטִי יַעֲבוֹר. </a:t>
            </a:r>
            <a:r>
              <a:rPr lang="he-IL" b="1" dirty="0">
                <a:cs typeface="David" pitchFamily="34" charset="-79"/>
              </a:rPr>
              <a:t>כח</a:t>
            </a:r>
            <a:r>
              <a:rPr lang="he-IL" dirty="0">
                <a:cs typeface="David" pitchFamily="34" charset="-79"/>
              </a:rPr>
              <a:t> הֲלוֹא יָדַעְתָּ אִם-לֹא שָׁמַעְתָּ אֱלֹהֵי עוֹלָם יְהוָה בּוֹרֵא קְצוֹת הָאָרֶץ לֹא יִיעַף וְלֹא יִיגָע אֵין חֵקֶר לִתְבוּנָתוֹ. </a:t>
            </a:r>
            <a:r>
              <a:rPr lang="he-IL" b="1" dirty="0">
                <a:cs typeface="David" pitchFamily="34" charset="-79"/>
              </a:rPr>
              <a:t>כט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נֹתֵן לַיָּעֵף כֹּחַ </a:t>
            </a:r>
            <a:r>
              <a:rPr lang="he-IL" dirty="0">
                <a:cs typeface="David" pitchFamily="34" charset="-79"/>
              </a:rPr>
              <a:t>וּלְאֵין אוֹנִים עָצְמָה יַרְבֶּה. </a:t>
            </a:r>
            <a:r>
              <a:rPr lang="he-IL" b="1" dirty="0">
                <a:cs typeface="David" pitchFamily="34" charset="-79"/>
              </a:rPr>
              <a:t>ל</a:t>
            </a:r>
            <a:r>
              <a:rPr lang="he-IL" dirty="0">
                <a:cs typeface="David" pitchFamily="34" charset="-79"/>
              </a:rPr>
              <a:t> וְיִעֲפוּ נְעָרִים וְיִגָעוּ וּבַחוּרִים כָּשׁוֹל יִכָּשֵׁלוּ. </a:t>
            </a:r>
            <a:r>
              <a:rPr lang="he-IL" b="1" dirty="0">
                <a:cs typeface="David" pitchFamily="34" charset="-79"/>
              </a:rPr>
              <a:t>לא</a:t>
            </a:r>
            <a:r>
              <a:rPr lang="he-IL" dirty="0">
                <a:cs typeface="David" pitchFamily="34" charset="-79"/>
              </a:rPr>
              <a:t> וְקוֹיֵ יְהוָה יַחֲלִיפוּ כֹחַ יַעֲלוּ אֵבֶר כַּנְּשָׁרִים יָרוּצוּ וְלֹא יִיגָעוּ יֵלְכוּ וְלֹא יִיעָפוּ.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948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מא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G-d is behind the rise of Koresh.</a:t>
            </a:r>
            <a:endParaRPr lang="he-IL" sz="24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מִי הֵעִיר מִמִּזְרָח צֶדֶק יִקְרָאֵהוּ לְרַגְלוֹ יִתֵּן לְפָנָיו גּוֹיִם וּמְלָכִים יַרְדְּ יִתֵּן כֶּעָפָר חַרְבּוֹ כְּקַשׁ נִדָּף </a:t>
            </a:r>
            <a:r>
              <a:rPr lang="he-IL" sz="2400" dirty="0" smtClean="0">
                <a:cs typeface="David" pitchFamily="34" charset="-79"/>
              </a:rPr>
              <a:t>קַשְׁתּוֹ. </a:t>
            </a: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יִרְדְּפֵם יַעֲבוֹר שָׁלוֹם אֹרַח בְּרַגְלָיו לֹא יָבוֹא. </a:t>
            </a:r>
            <a:r>
              <a:rPr lang="he-IL" sz="2400" b="1" dirty="0">
                <a:cs typeface="David" pitchFamily="34" charset="-79"/>
              </a:rPr>
              <a:t>ד</a:t>
            </a:r>
            <a:r>
              <a:rPr lang="he-IL" sz="2400" dirty="0">
                <a:cs typeface="David" pitchFamily="34" charset="-79"/>
              </a:rPr>
              <a:t> מִי-פָעַל וְעָשָׂה קֹרֵא הַדֹּרוֹת מֵרֹאשׁ אֲנִי יְהוָה רִאשׁוֹן וְאֶת-אַחֲרֹנִים אֲנִי-הוּא.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 </a:t>
            </a:r>
            <a:endParaRPr lang="he-IL" sz="2400" b="1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G-d chose them and will not reject them.</a:t>
            </a:r>
            <a:endParaRPr lang="en-US" sz="24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ח</a:t>
            </a:r>
            <a:r>
              <a:rPr lang="he-IL" sz="2400" dirty="0">
                <a:cs typeface="David" pitchFamily="34" charset="-79"/>
              </a:rPr>
              <a:t> וְאַתָּה יִשְׂרָאֵל עַבְדִּי יַעֲקֹב אֲשֶׁר בְּחַרְתִּיךָ זֶרַע אַבְרָהָם אֹהֲבִי.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אֲשֶׁר הֶחֱזַקְתִּיךָ מִקְצוֹת הָאָרֶץ וּמֵאֲצִילֶיהָ קְרָאתִיךָ וָאֹמַר לְךָ עַבְדִּי-אַתָּה בְּחַרְתִּיךָ וְלֹא מְאַסְתִּיךָ.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2400" b="1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G-d will help them.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 </a:t>
            </a:r>
            <a:endParaRPr lang="en-US" sz="24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יד</a:t>
            </a:r>
            <a:r>
              <a:rPr lang="he-IL" sz="2400" dirty="0">
                <a:cs typeface="David" pitchFamily="34" charset="-79"/>
              </a:rPr>
              <a:t> אַל-תִּירְאִי תּוֹלַעַת יַעֲקֹב מְתֵי יִשְׂרָאֵל אֲנִי עֲזַרְתִּיךְ נְאֻם-יְהוָה וְגֹאֲלֵךְ קְדוֹשׁ יִשְׂרָאֵל</a:t>
            </a:r>
            <a:r>
              <a:rPr lang="he-IL" sz="2400" dirty="0" smtClean="0">
                <a:cs typeface="David" pitchFamily="34" charset="-79"/>
              </a:rPr>
              <a:t>.</a:t>
            </a:r>
            <a:endParaRPr lang="en-US" sz="24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708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</a:t>
            </a:r>
            <a:b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 will never leave you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פרק מג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כֹּה-אָמַר יְהוָה גֹּאַלְכֶם קְדוֹשׁ יִשְׂרָאֵל לְמַעַנְכֶם שִׁלַּחְתִּי בָבֶלָה וְהוֹרַדְתִּי בָרִיחִים כֻּלָּם וְכַשְׂדִּים בָּאֳנִיּוֹת רִנָּתָם.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ישעיהו מד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וְעַתָּה שְׁמַע יַעֲקֹב עַבְדִּי וְיִשְׂרָאֵל בָּחַרְתִּי בוֹ. </a:t>
            </a:r>
            <a:r>
              <a:rPr lang="he-IL" b="1" dirty="0">
                <a:cs typeface="David" pitchFamily="34" charset="-79"/>
              </a:rPr>
              <a:t>ב</a:t>
            </a:r>
            <a:r>
              <a:rPr lang="he-IL" dirty="0">
                <a:cs typeface="David" pitchFamily="34" charset="-79"/>
              </a:rPr>
              <a:t> כֹּה-אָמַר יְהוָה עֹשֶׂךָ וְיֹצֶרְךָ מִבֶּטֶן יַעְזְרֶךָּ אַל-תִּירָא עַבְדִּי יַעֲקֹב וִישֻׁרוּן בָּחַרְתִּי בוֹ. 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will raise up the people who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are down and depressed and think that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has left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them. </a:t>
            </a:r>
          </a:p>
          <a:p>
            <a:pPr marL="0" indent="0" algn="ctr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Exile is a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time of introspection,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will never leave you. </a:t>
            </a:r>
            <a:endParaRPr lang="en-GB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ctr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You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should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make sure you will be worthy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next time there is a chance for redemption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050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Question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219200"/>
            <a:ext cx="5105400" cy="52578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זכריה </a:t>
            </a:r>
            <a:r>
              <a:rPr lang="he-IL" b="1" dirty="0">
                <a:cs typeface="David" pitchFamily="34" charset="-79"/>
              </a:rPr>
              <a:t>ז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וַיְהִי בִּשְׁנַת אַרְבַּע לְדָרְיָוֶשׁ הַמֶּלֶךְ הָיָה דְבַר-יְהוָה אֶל-זְכַרְיָה בְּאַרְבָּעָה לַחֹדֶשׁ הַתְּשִׁעִי בְּכִסְלֵו. </a:t>
            </a:r>
            <a:endParaRPr lang="he-IL" dirty="0" smtClean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ב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וַיִּשְׁלַח בֵּית-אֵל שַׂרְאֶצֶר וְרֶגֶם מֶלֶךְ וַאֲנָשָׁיו לְחַלּוֹת אֶת-פְּנֵי יְהוָה. </a:t>
            </a:r>
            <a:endParaRPr lang="he-IL" dirty="0" smtClean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ג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לֵאמֹר אֶל-הַכֹּהֲנִים אֲשֶׁר לְבֵית-יְהוָה צְבָאוֹת וְאֶל-הַנְּבִיאִים לֵאמֹר 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הַאֶבְכֶּה </a:t>
            </a:r>
            <a:r>
              <a:rPr lang="he-IL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בַּחֹדֶשׁ הַחֲמִשִׁי הִנָּזֵר כַּאֲשֶׁר עָשִׂיתִי זֶה כַּמֶּה שָׁנִים. 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1295400"/>
            <a:ext cx="3429000" cy="1371600"/>
          </a:xfrm>
          <a:prstGeom prst="rightArrowCallout">
            <a:avLst>
              <a:gd name="adj1" fmla="val 12302"/>
              <a:gd name="adj2" fmla="val 25000"/>
              <a:gd name="adj3" fmla="val 25907"/>
              <a:gd name="adj4" fmla="val 8061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Two years after breaking ground. They are still in the middle of construction.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2819400"/>
            <a:ext cx="3429000" cy="1371600"/>
          </a:xfrm>
          <a:prstGeom prst="rightArrowCallout">
            <a:avLst>
              <a:gd name="adj1" fmla="val 18651"/>
              <a:gd name="adj2" fmla="val 25000"/>
              <a:gd name="adj3" fmla="val 25000"/>
              <a:gd name="adj4" fmla="val 7979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 delegation is sent from Bavel to Yerushalayim with a question.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228600" y="4419600"/>
            <a:ext cx="3429000" cy="2209800"/>
          </a:xfrm>
          <a:prstGeom prst="rightArrowCallout">
            <a:avLst>
              <a:gd name="adj1" fmla="val 10078"/>
              <a:gd name="adj2" fmla="val 25000"/>
              <a:gd name="adj3" fmla="val 15805"/>
              <a:gd name="adj4" fmla="val 7979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 we continue fasting in the 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month? </a:t>
            </a:r>
          </a:p>
          <a:p>
            <a:pPr algn="ctr"/>
            <a:r>
              <a:rPr lang="en-GB" sz="2000" dirty="0" smtClean="0"/>
              <a:t>Now that the Beit HaMikdash is being rebuilt, is there a reason to fast on Tisha B’Av?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9253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G-d’s Answer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19200"/>
            <a:ext cx="5638800" cy="53340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וַיְהִי דְּבַר-יְהוָה צְבָאוֹת אֵלַי לֵאמֹר.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אֱמֹר אֶל-כָּל-עַם הָאָרֶץ וְאֶל-הַכֹּהֲנִים לֵאמֹר כִּי-צַמְתֶּם וְסָפוֹד בַּחֲמִישִׁי וּבַשְּׁבִיעִי וְזֶה שִׁבְעִים שָׁנָה הֲצוֹם צַמְתֻּנִי אָנִי. </a:t>
            </a:r>
            <a:endParaRPr lang="he-IL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וְכִי תֹאכְלוּ וְכִי תִשְׁתּוּ הֲלוֹא אַתֶּם הָאֹכְלִים וְאַתֶּם הַשֹּׁתִים. </a:t>
            </a:r>
            <a:endParaRPr lang="he-IL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הֲלוֹא אֶת-הַדְּבָרִים אֲשֶׁר קָרָא יְהוָה בְּיַד הַנְּבִיאִים הָרִאשֹׁנִים בִּהְיוֹת יְרוּשָׁלִַם יֹשֶׁבֶת וּשְׁלֵוָה וְעָרֶיהָ סְבִיבֹתֶיהָ וְהַנֶּגֶב וְהַשְּׁפֵלָה יֹשֵׁב.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228600" y="1752600"/>
            <a:ext cx="2895600" cy="16764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“Don’t ask me about fasting, I don’t fast!”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3581400"/>
            <a:ext cx="2895600" cy="2971800"/>
          </a:xfrm>
          <a:prstGeom prst="rightArrowCallout">
            <a:avLst>
              <a:gd name="adj1" fmla="val 9963"/>
              <a:gd name="adj2" fmla="val 25000"/>
              <a:gd name="adj3" fmla="val 13471"/>
              <a:gd name="adj4" fmla="val 7299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G-d’s not interested in the fasting. He’s interested in the things He told previous neviim.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20101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Type of Society Required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295400"/>
            <a:ext cx="5715000" cy="52578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וַיְהִי דְּבַר-יְהוָה אֶל-זְכַרְיָה לֵאמֹר.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כֹּה אָמַר יְהוָה צְבָאוֹת לֵאמֹר 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מִשְׁפַּט אֱמֶת שְׁפֹטוּ וְחֶסֶד וְרַחֲמִים עֲשׂוּ אִישׁ אֶת-אָחִיו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וְאַלְמָנָה וְיָתוֹם גֵּר וְעָנִי אַל-תַּעֲשֹׁקוּ וְרָעַת אִישׁ אָחִיו אַל-תַּחְשְׁבוּ בִּלְבַבְכֶם. </a:t>
            </a:r>
          </a:p>
          <a:p>
            <a:pPr marL="0" indent="0" algn="r" rtl="1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וַיְמָאֲנוּ לְהַקְשִׁיב וַיִּתְּנוּ כָתֵף סֹרָרֶת וְאָזְנֵיהֶם הִכְבִּידוּ מִשְּׁמוֹעַ.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וְלִבָּם שָׂמוּ שָׁמִיר מִשְּׁמוֹעַ אֶת-הַתּוֹרָה וְאֶת-הַדְּבָרִים אֲשֶׁר שָׁלַח יְהוָה צְבָאוֹת בְּרוּחוֹ בְּיַד הַנְּבִיאִים הָרִאשֹׁנִים וַיְהִי קֶצֶף גָּדוֹל מֵאֵת יְהוָה צְבָאוֹת.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וַיְהִי כַאֲשֶׁר-קָרָא וְלֹא שָׁמֵעוּ כֵּן יִקְרְאוּ וְלֹא אֶשְׁמָע אָמַר יְהוָה צְבָאוֹת. </a:t>
            </a:r>
          </a:p>
          <a:p>
            <a:pPr marL="0" indent="0" algn="r" rtl="1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וְאֵסָעֲרֵם עַל כָּל-הַגּוֹיִם אֲשֶׁר לֹא-יְדָעוּם וְהָאָרֶץ נָשַׁמָּה אַחֲרֵיהֶם מֵעֹבֵר וּמִשָּׁב וַיָּשִׂימוּ אֶרֶץ-חֶמְדָּה לְשַׁמָּה.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981200"/>
            <a:ext cx="3124200" cy="2705100"/>
          </a:xfrm>
          <a:prstGeom prst="rightArrowCallout">
            <a:avLst>
              <a:gd name="adj1" fmla="val 8085"/>
              <a:gd name="adj2" fmla="val 25000"/>
              <a:gd name="adj3" fmla="val 11267"/>
              <a:gd name="adj4" fmla="val 7923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GB" sz="2000" dirty="0"/>
              <a:t>G-d called out to them to change their ways but they didn’t </a:t>
            </a:r>
            <a:r>
              <a:rPr lang="en-GB" sz="2000" dirty="0" smtClean="0"/>
              <a:t>listen.</a:t>
            </a:r>
            <a:endParaRPr lang="en-GB" sz="2000" dirty="0"/>
          </a:p>
          <a:p>
            <a:r>
              <a:rPr lang="en-GB" sz="2000" dirty="0"/>
              <a:t>So when they called out to Him to save the Beit HaMikdash, G-d didn’t listen. 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152400" y="4800600"/>
            <a:ext cx="3276600" cy="1905000"/>
          </a:xfrm>
          <a:prstGeom prst="rightArrowCallout">
            <a:avLst>
              <a:gd name="adj1" fmla="val 6714"/>
              <a:gd name="adj2" fmla="val 25000"/>
              <a:gd name="adj3" fmla="val 12048"/>
              <a:gd name="adj4" fmla="val 8579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/>
              <a:t>Therefore, He scattered them amongst the other nations. They don’t need a new navi, they should just look at the previous neviim.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287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זכריה ח</a:t>
            </a:r>
            <a:br>
              <a:rPr lang="he-IL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Condition for G-d’s Return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זכריה ח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וַיְהִי דְּבַר-יְהוָה צְבָאוֹת לֵאמֹר.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כֹּה אָמַר יְהוָה צְבָאוֹת קִנֵּאתִי לְצִיּוֹן קִנְאָה גְדוֹלָה וְחֵמָה גְדוֹלָה קִנֵּאתִי לָהּ.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800" b="1" dirty="0" smtClean="0">
                <a:cs typeface="David" pitchFamily="34" charset="-79"/>
              </a:rPr>
              <a:t>ג</a:t>
            </a:r>
            <a:r>
              <a:rPr lang="he-IL" sz="3800" dirty="0" smtClean="0">
                <a:cs typeface="David" pitchFamily="34" charset="-79"/>
              </a:rPr>
              <a:t> </a:t>
            </a:r>
            <a:r>
              <a:rPr lang="he-IL" sz="3800" dirty="0">
                <a:cs typeface="David" pitchFamily="34" charset="-79"/>
              </a:rPr>
              <a:t>כֹּה אָמַר יְהוָה שַׁבְתִּי </a:t>
            </a:r>
            <a:r>
              <a:rPr lang="he-IL" sz="3800" dirty="0" smtClean="0">
                <a:cs typeface="David" pitchFamily="34" charset="-79"/>
              </a:rPr>
              <a:t>אֶל-צִיּוֹן</a:t>
            </a:r>
            <a:endParaRPr lang="en-US" sz="3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3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800" dirty="0" smtClean="0">
                <a:cs typeface="David" pitchFamily="34" charset="-79"/>
              </a:rPr>
              <a:t>וְשָׁכַנְתִּי בְּתוֹךְ יְרוּשָׁלִָם</a:t>
            </a:r>
            <a:endParaRPr lang="en-US" sz="3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3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800" dirty="0" smtClean="0">
                <a:cs typeface="David" pitchFamily="34" charset="-79"/>
              </a:rPr>
              <a:t>וְנִקְרְאָה </a:t>
            </a:r>
            <a:r>
              <a:rPr lang="he-IL" sz="3800" dirty="0">
                <a:cs typeface="David" pitchFamily="34" charset="-79"/>
              </a:rPr>
              <a:t>יְרוּשָׁלִַם עִיר הָאֱמֶת</a:t>
            </a:r>
            <a:endParaRPr lang="en-US" sz="38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3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800" dirty="0" smtClean="0">
                <a:cs typeface="David" pitchFamily="34" charset="-79"/>
              </a:rPr>
              <a:t>וְהַר-יְהוָה </a:t>
            </a:r>
            <a:r>
              <a:rPr lang="he-IL" sz="3800" dirty="0">
                <a:cs typeface="David" pitchFamily="34" charset="-79"/>
              </a:rPr>
              <a:t>צְבָאוֹת הַר הַקֹּדֶשׁ</a:t>
            </a:r>
            <a:r>
              <a:rPr lang="he-IL" dirty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l">
              <a:buNone/>
            </a:pP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Condition: </a:t>
            </a:r>
          </a:p>
          <a:p>
            <a:pPr marL="0" indent="0" algn="l">
              <a:buNone/>
            </a:pP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will come back to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Yerushalayim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if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Am Yisrael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make it into a city of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truth.</a:t>
            </a:r>
            <a:endParaRPr lang="en-US" b="1" dirty="0">
              <a:solidFill>
                <a:schemeClr val="accent4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895600" y="2819400"/>
            <a:ext cx="22860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94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G-d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2895600" y="3526971"/>
            <a:ext cx="22860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94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G-d</a:t>
            </a:r>
            <a:endParaRPr lang="he-IL" dirty="0"/>
          </a:p>
        </p:txBody>
      </p:sp>
      <p:sp>
        <p:nvSpPr>
          <p:cNvPr id="6" name="Right Arrow Callout 5"/>
          <p:cNvSpPr/>
          <p:nvPr/>
        </p:nvSpPr>
        <p:spPr>
          <a:xfrm>
            <a:off x="2895600" y="4191000"/>
            <a:ext cx="22860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94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Am Yisrael</a:t>
            </a:r>
            <a:endParaRPr lang="he-IL" dirty="0"/>
          </a:p>
        </p:txBody>
      </p:sp>
      <p:sp>
        <p:nvSpPr>
          <p:cNvPr id="7" name="Right Arrow Callout 6"/>
          <p:cNvSpPr/>
          <p:nvPr/>
        </p:nvSpPr>
        <p:spPr>
          <a:xfrm>
            <a:off x="2895600" y="4876800"/>
            <a:ext cx="22860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94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Am Yisrael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130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86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To Yerushalayim</a:t>
            </a:r>
            <a:endParaRPr lang="he-I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838200"/>
            <a:ext cx="5334000" cy="5791200"/>
          </a:xfrm>
          <a:noFill/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זכריה ח</a:t>
            </a:r>
          </a:p>
          <a:p>
            <a:pPr marL="0" indent="0" algn="r" rtl="1">
              <a:buNone/>
            </a:pPr>
            <a:r>
              <a:rPr lang="en-US" dirty="0" smtClean="0">
                <a:cs typeface="David" pitchFamily="34" charset="-79"/>
              </a:rPr>
              <a:t> </a:t>
            </a: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כֹּה אָמַר יְהוָה צְבָאוֹת עֹד יֵשְׁבוּ זְקֵנִים וּזְקֵנוֹת בִּרְחֹבוֹת יְרוּשָׁלִָם וְאִישׁ מִשְׁעַנְתּוֹ בְּיָדוֹ מֵרֹב יָמִים.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וּרְחֹבוֹת הָעִיר יִמָּלְאוּ יְלָדִים וִילָדוֹת מְשַׂחֲקִים בִּרְחֹבֹתֶיהָ.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ו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כֹּה אָמַר יְהוָה צְבָאוֹת כִּי יִפָּלֵא בְּעֵינֵי שְׁאֵרִית הָעָם הַזֶּה בַּיָּמִים הָהֵם גַּם-בְּעֵינַי יִפָּלֵא נְאֻם יְהוָה צְבָאוֹת. 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כֹּה אָמַר יְהוָה צְבָאוֹת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הִנְנִי מוֹשִׁיעַ אֶת-עַמִּי מֵאֶרֶץ מִזְרָח וּמֵאֶרֶץ מְבוֹא הַשָּׁמֶשׁ</a:t>
            </a:r>
            <a:r>
              <a:rPr lang="he-IL" dirty="0">
                <a:cs typeface="David" pitchFamily="34" charset="-79"/>
              </a:rPr>
              <a:t>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 </a:t>
            </a: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וְהֵבֵאתִי אֹתָם וְשָׁכְנוּ בְּתוֹךְ יְרוּשָׁלִָם וְהָיוּ-לִי לְעָם וַאֲנִי אֶהְיֶה לָהֶם לֵאלֹהִים 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בֶּאֱמֶת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וּבִצְדָקָה</a:t>
            </a:r>
            <a:r>
              <a:rPr lang="he-IL" dirty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כֹּה-אָמַר יְהוָה צְבָאוֹת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תֶּחֱזַקְנָה</a:t>
            </a:r>
            <a:r>
              <a:rPr lang="he-IL" dirty="0">
                <a:cs typeface="David" pitchFamily="34" charset="-79"/>
              </a:rPr>
              <a:t> יְדֵיכֶם הַשֹּׁמְעִים בַּיָּמִים הָאֵלֶּה אֵת הַדְּבָרִים הָאֵלֶּה מִפִּי הַנְּבִיאִים אֲשֶׁר בְּיוֹם יֻסַּד בֵּית-יְהוָה צְבָאוֹת הַהֵיכָל לְהִבָּנוֹת. 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34042" y="2286000"/>
            <a:ext cx="3505200" cy="1324428"/>
          </a:xfrm>
          <a:prstGeom prst="rightArrowCallout">
            <a:avLst>
              <a:gd name="adj1" fmla="val 12164"/>
              <a:gd name="adj2" fmla="val 25000"/>
              <a:gd name="adj3" fmla="val 13608"/>
              <a:gd name="adj4" fmla="val 8154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If this is wondrous and unbelievable in your eyes, it's wondrous to G-d too, but it can happen</a:t>
            </a:r>
            <a:r>
              <a:rPr lang="he-IL" sz="2000" dirty="0" smtClean="0">
                <a:cs typeface="David" pitchFamily="34" charset="-79"/>
              </a:rPr>
              <a:t>!</a:t>
            </a:r>
            <a:endParaRPr lang="en-GB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219528" y="3810000"/>
            <a:ext cx="3545115" cy="647700"/>
          </a:xfrm>
          <a:prstGeom prst="rightArrowCallout">
            <a:avLst>
              <a:gd name="adj1" fmla="val 7073"/>
              <a:gd name="adj2" fmla="val 25000"/>
              <a:gd name="adj3" fmla="val 25000"/>
              <a:gd name="adj4" fmla="val 8679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G-d will bring them back from the East and the West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221342" y="4673600"/>
            <a:ext cx="3283858" cy="736600"/>
          </a:xfrm>
          <a:prstGeom prst="rightArrowCallout">
            <a:avLst>
              <a:gd name="adj1" fmla="val 10715"/>
              <a:gd name="adj2" fmla="val 25000"/>
              <a:gd name="adj3" fmla="val 25000"/>
              <a:gd name="adj4" fmla="val 8395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Emet </a:t>
            </a:r>
            <a:r>
              <a:rPr lang="en-GB" sz="2000" dirty="0">
                <a:cs typeface="David" pitchFamily="34" charset="-79"/>
              </a:rPr>
              <a:t>and Tzedaka are conditions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219528" y="5682343"/>
            <a:ext cx="34290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02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People are still depressed and </a:t>
            </a:r>
            <a:r>
              <a:rPr lang="en-GB" sz="2000" dirty="0">
                <a:cs typeface="David" pitchFamily="34" charset="-79"/>
              </a:rPr>
              <a:t>need </a:t>
            </a:r>
            <a:r>
              <a:rPr lang="en-GB" sz="2000" dirty="0" smtClean="0">
                <a:cs typeface="David" pitchFamily="34" charset="-79"/>
              </a:rPr>
              <a:t>chizuk</a:t>
            </a:r>
            <a:r>
              <a:rPr lang="en-GB" sz="2000" dirty="0">
                <a:cs typeface="David" pitchFamily="34" charset="-79"/>
              </a:rPr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394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 in Control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כִּי לִפְנֵי הַיָּמִים הָהֵם שְׂכַר הָאָדָם לֹא נִהְיָה וּשְׂכַר הַבְּהֵמָה אֵינֶנָּה וְלַיּוֹצֵא וְלַבָּא אֵין-שָׁלוֹם מִן-הַצָּר וַאֲשַׁלַּח אֶת-כָּל-הָאָדָם אִישׁ בְּרֵעֵהוּ.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וְעַתָּה לֹא כַיָּמִים הָרִאשֹׁנִים אֲנִי לִשְׁאֵרִית הָעָם הַזֶּה נְאֻם יְהוָה צְבָאוֹת.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כִּי-זֶרַע הַשָּׁלוֹם הַגֶּפֶן תִּתֵּן פִּרְיָהּ וְהָאָרֶץ תִּתֵּן אֶת-יְבוּלָהּ וְהַשָּׁמַיִם יִתְּנוּ טַלָּם וְהִנְחַלְתִּי אֶת-שְׁאֵרִית הָעָם הַזֶּה אֶת-כָּל-אֵלֶּה.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וְהָיָה כַּאֲשֶׁר הֱיִיתֶם קְלָלָה בַּגּוֹיִם בֵּית יְהוּדָה וּבֵית יִשְׂרָאֵל כֵּן אוֹשִׁיעַ אֶתְכֶם וִהְיִיתֶם בְּרָכָה אַל-תִּירָאוּ תֶּחֱזַקְנָה יְדֵיכֶם.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כִּי כֹה אָמַר יְהוָה צְבָאוֹת כַּאֲשֶׁר זָמַמְתִּי לְהָרַע לָכֶם בְּהַקְצִיף אֲבֹתֵיכֶם אֹתִי אָמַר יְהוָה צְבָאוֹת וְלֹא נִחָמְתִּי. 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כֵּן שַׁבְתִּי זָמַמְתִּי בַּיָּמִים הָאֵלֶּה לְהֵיטִיב אֶת-יְרוּשָׁלִַם וְאֶת-בֵּית יְהוּדָה אַל-תִּירָאוּ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457200" y="5105400"/>
            <a:ext cx="8229600" cy="1447800"/>
          </a:xfrm>
          <a:prstGeom prst="up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Just like G-d played with world history to destroy the Bet HaMikdash, He is playing with world history to rebuild it.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253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Conditions for G-d’s Return</a:t>
            </a:r>
            <a:endParaRPr lang="he-IL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257800"/>
          </a:xfrm>
        </p:spPr>
        <p:txBody>
          <a:bodyPr>
            <a:normAutofit fontScale="70000" lnSpcReduction="20000"/>
          </a:bodyPr>
          <a:lstStyle/>
          <a:p>
            <a:pPr marL="0" indent="0" rtl="1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Am Yisrael have to act in a way that will make G-d feel at home: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 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אֵלֶּה הַדְּבָרִים אֲשֶׁר תַּעֲשׂוּ דַּבְּרוּ אֱמֶת אִישׁ אֶת-רֵעֵהוּ אֱמֶת וּמִשְׁפַּט שָׁלוֹם שִׁפְטוּ בְּשַׁעֲרֵיכֶם. </a:t>
            </a:r>
            <a:endParaRPr lang="he-IL" b="1" dirty="0" smtClean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וְאִישׁ אֶת-רָעַת רֵעֵהוּ אַל-תַּחְשְׁבוּ בִּלְבַבְכֶם וּשְׁבֻעַת שֶׁקֶר אַל-תֶּאֱהָבוּ כִּי אֶת-כָּל-אֵלֶּה אֲשֶׁר שָׂנֵאתִי נְאֻם-יְהוָה. </a:t>
            </a:r>
            <a:endParaRPr lang="en-US" b="1" dirty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rtl="1">
              <a:buNone/>
            </a:pP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Answer to the original question, ‘Do we fast?’:</a:t>
            </a:r>
            <a:r>
              <a:rPr lang="he-IL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 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יח</a:t>
            </a:r>
            <a:r>
              <a:rPr lang="he-IL" dirty="0">
                <a:cs typeface="David" pitchFamily="34" charset="-79"/>
              </a:rPr>
              <a:t> וַיְהִי דְּבַר-יְהוָה צְבָאוֹת אֵלַי לֵאמֹר.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כֹּה-אָמַר יְהוָה צְבָאוֹת צוֹם הָרְבִיעִי וְצוֹם הַחֲמִישִׁי וְצוֹם הַשְּׁבִיעִי וְצוֹם הָעֲשִׂירִי יִהְיֶה לְבֵית-יְהוּדָה לְשָׂשׂוֹן וּלְשִׂמְחָה וּלְמֹעֲדִים טוֹבִים וְהָאֱמֶת וְהַשָּׁלוֹם אֱהָבוּ. </a:t>
            </a:r>
            <a:br>
              <a:rPr lang="he-IL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</a:br>
            <a:endParaRPr lang="en-GB" b="1" dirty="0" smtClean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If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they will love emet and shalom then the fast days will turn into holidays. </a:t>
            </a:r>
            <a:endParaRPr lang="en-US" b="1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en-GB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3400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We fast not to remember </a:t>
            </a:r>
            <a:r>
              <a:rPr lang="en-GB" sz="3400" b="1" i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what</a:t>
            </a:r>
            <a:r>
              <a:rPr lang="en-GB" sz="3400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happened, but to remember </a:t>
            </a:r>
            <a:r>
              <a:rPr lang="en-GB" sz="3400" b="1" i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why</a:t>
            </a:r>
            <a:r>
              <a:rPr lang="en-GB" sz="3400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it happened. </a:t>
            </a:r>
            <a:endParaRPr lang="en-US" sz="3400" b="1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384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Vision for Yerushalayim</a:t>
            </a:r>
            <a:b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sz="31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nations will come to Yerushalayim to seek G-d</a:t>
            </a:r>
            <a:endParaRPr lang="he-IL" sz="31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כֹּה אָמַר יְהוָה צְבָאוֹת עֹד אֲשֶׁר יָבֹאוּ עַמִּים וְיֹשְׁבֵי עָרִים רַבּוֹת.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וְהָלְכוּ יוֹשְׁבֵי אַחַת אֶל-אַחַת לֵאמֹר נֵלְכָה הָלוֹךְ לְחַלּוֹת אֶת-פְּנֵי יְהוָה וּלְבַקֵּשׁ אֶת-יְהוָה צְבָאוֹת אֵלְכָה גַּם-אָנִי.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וּבָאוּ עַמִּים רַבִּים וְגוֹיִם עֲצוּמִים לְבַקֵּשׁ אֶת-יְהוָה צְבָאוֹת בִּירוּשָׁלִָם וּלְחַלּוֹת אֶת-פְּנֵי יְהוָה.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כֹּה-אָמַר יְהוָה צְבָאוֹת בַּיָּמִים הָהֵמָּה אֲשֶׁר יַחֲזִיקוּ עֲשָׂרָה אֲנָשִׁים מִכֹּל לְשֹׁנוֹת הַגּוֹיִם וְהֶחֱזִיקוּ בִּכְנַף </a:t>
            </a:r>
            <a:r>
              <a:rPr lang="he-IL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אִישׁ יְהוּדִי </a:t>
            </a:r>
            <a:r>
              <a:rPr lang="he-IL" dirty="0">
                <a:cs typeface="David" pitchFamily="34" charset="-79"/>
              </a:rPr>
              <a:t>לֵאמֹר נֵלְכָה עִמָּכֶם כִּי שָׁמַעְנוּ אֱלֹהִים עִמָּכֶם.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685800" y="4572000"/>
            <a:ext cx="7924800" cy="2133600"/>
          </a:xfrm>
          <a:prstGeom prst="upArrowCallout">
            <a:avLst>
              <a:gd name="adj1" fmla="val 11395"/>
              <a:gd name="adj2" fmla="val 25000"/>
              <a:gd name="adj3" fmla="val 18878"/>
              <a:gd name="adj4" fmla="val 6973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/>
              <a:t>אסתר ב:ה</a:t>
            </a:r>
          </a:p>
          <a:p>
            <a:pPr algn="ctr" rtl="1"/>
            <a:r>
              <a:rPr lang="he-IL" sz="2000" b="1" dirty="0" smtClean="0"/>
              <a:t>אִישׁ </a:t>
            </a:r>
            <a:r>
              <a:rPr lang="he-IL" sz="2000" b="1" dirty="0"/>
              <a:t>יְהוּדִי </a:t>
            </a:r>
            <a:r>
              <a:rPr lang="he-IL" sz="2000" dirty="0"/>
              <a:t>הָיָה בְּשׁוּשַׁן הַבִּירָה וּשְׁמוֹ מָרְדֳּכַי בֶּן יָאִיר </a:t>
            </a:r>
            <a:r>
              <a:rPr lang="he-IL" sz="2000" dirty="0" smtClean="0"/>
              <a:t>בֶּן-שִׁמְעִי בֶּן-קִישׁ </a:t>
            </a:r>
            <a:r>
              <a:rPr lang="he-IL" sz="2000" dirty="0"/>
              <a:t>אִישׁ יְמִינִי. </a:t>
            </a:r>
            <a:endParaRPr lang="he-IL" sz="2000" dirty="0" smtClean="0"/>
          </a:p>
          <a:p>
            <a:pPr algn="ctr"/>
            <a:r>
              <a:rPr lang="en-GB" sz="2000" dirty="0" smtClean="0"/>
              <a:t>An </a:t>
            </a:r>
            <a:r>
              <a:rPr lang="he-IL" sz="2000" dirty="0" smtClean="0"/>
              <a:t>איש יהודי</a:t>
            </a:r>
            <a:r>
              <a:rPr lang="en-GB" sz="2000" dirty="0" smtClean="0"/>
              <a:t> should be in Yerushalayim making a Name for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2303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1420</Words>
  <Application>Microsoft Office PowerPoint</Application>
  <PresentationFormat>On-screen Show (4:3)</PresentationFormat>
  <Paragraphs>160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Asara B’Tevet</vt:lpstr>
      <vt:lpstr>The Question</vt:lpstr>
      <vt:lpstr>G-d’s Answer</vt:lpstr>
      <vt:lpstr>The Type of Society Required</vt:lpstr>
      <vt:lpstr>זכריה ח - The Condition for G-d’s Return</vt:lpstr>
      <vt:lpstr>Return To Yerushalayim</vt:lpstr>
      <vt:lpstr>G-d in Control</vt:lpstr>
      <vt:lpstr>The Conditions for G-d’s Return</vt:lpstr>
      <vt:lpstr>The Vision for Yerushalayim - Other nations will come to Yerushalayim to seek G-d</vt:lpstr>
      <vt:lpstr>Understanding Megillat Esther on the backdrop of Zecharya</vt:lpstr>
      <vt:lpstr>The Connection to Birchot HaShachar</vt:lpstr>
      <vt:lpstr>Our Mission Statement</vt:lpstr>
      <vt:lpstr>ברכות השחר</vt:lpstr>
      <vt:lpstr>ישעיהו – 2 Books</vt:lpstr>
      <vt:lpstr>Understanding the Time Period</vt:lpstr>
      <vt:lpstr>ישעיהו מ</vt:lpstr>
      <vt:lpstr>ישעיהו מא</vt:lpstr>
      <vt:lpstr>ישעיהו - G-d will never leave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Asara B’Tevet</dc:title>
  <dc:creator>Alexis</dc:creator>
  <cp:lastModifiedBy>Alexis</cp:lastModifiedBy>
  <cp:revision>17</cp:revision>
  <dcterms:created xsi:type="dcterms:W3CDTF">2006-08-16T00:00:00Z</dcterms:created>
  <dcterms:modified xsi:type="dcterms:W3CDTF">2013-09-17T18:22:32Z</dcterms:modified>
</cp:coreProperties>
</file>